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osis" pitchFamily="2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tA5/k+u12KiuegITTZbO/FTV8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64D86-D8A0-4C74-8C5A-816588BC5717}">
  <a:tblStyle styleId="{08E64D86-D8A0-4C74-8C5A-816588BC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82d40dce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cf82d40dc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8023ba77a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198023ba77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8023ba77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198023ba77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8023ba7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198023ba7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57aca5f4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1957aca5f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f82d40dce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gcf82d40dc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d762aea8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9d762aea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f82d40dc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cf82d40dc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82d40dce_6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cf82d40dce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f82d40dc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cf82d40d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05792" y="1103099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LEVAMTA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8" y="4545025"/>
            <a:ext cx="4229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42986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6046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618300" y="1924850"/>
            <a:ext cx="30000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1. Agis Fauzi Rachman</a:t>
            </a:r>
            <a:endParaRPr sz="16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2. Ahmad Mirza</a:t>
            </a:r>
            <a:endParaRPr sz="16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3. Hendri Angkasa</a:t>
            </a:r>
            <a:endParaRPr sz="16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4. Karina Kristanti</a:t>
            </a:r>
            <a:endParaRPr sz="16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5. Lina Utami Ningsih</a:t>
            </a:r>
            <a:endParaRPr sz="165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lt1"/>
                </a:solidFill>
              </a:rPr>
              <a:t>6. Raisya Ayu Widiyanti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f82d40dce_0_4"/>
          <p:cNvSpPr txBox="1"/>
          <p:nvPr/>
        </p:nvSpPr>
        <p:spPr>
          <a:xfrm>
            <a:off x="1041725" y="1515614"/>
            <a:ext cx="105330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 normalisasi pada prior purchase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" name="Google Shape;147;gcf82d40dce_0_4"/>
          <p:cNvSpPr txBox="1"/>
          <p:nvPr/>
        </p:nvSpPr>
        <p:spPr>
          <a:xfrm>
            <a:off x="1041726" y="696650"/>
            <a:ext cx="8143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</a:t>
            </a: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cf82d40dce_0_4"/>
          <p:cNvSpPr txBox="1"/>
          <p:nvPr/>
        </p:nvSpPr>
        <p:spPr>
          <a:xfrm>
            <a:off x="1041725" y="4071557"/>
            <a:ext cx="105330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TARGET FEATURE YANG DATANYA TIDAK BERIMBANG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tahap class imbalance, tidak dilakukan karena model tidak fokus pada class imbalance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gcf82d40dce_0_4"/>
          <p:cNvSpPr txBox="1"/>
          <p:nvPr/>
        </p:nvSpPr>
        <p:spPr>
          <a:xfrm>
            <a:off x="1041726" y="3461625"/>
            <a:ext cx="8143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</a:t>
            </a: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</a:t>
            </a: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gcf82d40dce_0_4"/>
          <p:cNvPicPr preferRelativeResize="0"/>
          <p:nvPr/>
        </p:nvPicPr>
        <p:blipFill rotWithShape="1">
          <a:blip r:embed="rId3">
            <a:alphaModFix/>
          </a:blip>
          <a:srcRect l="21767" t="27923" r="3454" b="59127"/>
          <a:stretch/>
        </p:blipFill>
        <p:spPr>
          <a:xfrm>
            <a:off x="1136975" y="2031025"/>
            <a:ext cx="10300723" cy="10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/>
        </p:nvSpPr>
        <p:spPr>
          <a:xfrm>
            <a:off x="1180522" y="4672950"/>
            <a:ext cx="37752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diskon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lebih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10%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mengalami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keterlambatan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3">
            <a:alphaModFix/>
          </a:blip>
          <a:srcRect l="10323" t="21159" r="44437" b="24654"/>
          <a:stretch/>
        </p:blipFill>
        <p:spPr>
          <a:xfrm>
            <a:off x="1041725" y="1405125"/>
            <a:ext cx="4639574" cy="31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4">
            <a:alphaModFix/>
          </a:blip>
          <a:srcRect l="18038" t="30253" r="45124" b="24919"/>
          <a:stretch/>
        </p:blipFill>
        <p:spPr>
          <a:xfrm>
            <a:off x="6830775" y="1334237"/>
            <a:ext cx="4773845" cy="326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4"/>
          <p:cNvCxnSpPr/>
          <p:nvPr/>
        </p:nvCxnSpPr>
        <p:spPr>
          <a:xfrm flipH="1">
            <a:off x="6286600" y="1279075"/>
            <a:ext cx="13500" cy="50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4"/>
          <p:cNvSpPr txBox="1"/>
          <p:nvPr/>
        </p:nvSpPr>
        <p:spPr>
          <a:xfrm>
            <a:off x="7238425" y="4961425"/>
            <a:ext cx="43005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2-4 kg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mengalami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keterlambatan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8023ba77a_0_120"/>
          <p:cNvSpPr txBox="1"/>
          <p:nvPr/>
        </p:nvSpPr>
        <p:spPr>
          <a:xfrm>
            <a:off x="1180522" y="4672950"/>
            <a:ext cx="3775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blok gudang mengalami keterlambatan namun frekuensi terbanyak masuk pada gudang F.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Google Shape;177;g198023ba77a_0_120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g198023ba77a_0_120"/>
          <p:cNvCxnSpPr/>
          <p:nvPr/>
        </p:nvCxnSpPr>
        <p:spPr>
          <a:xfrm flipH="1">
            <a:off x="6286600" y="1279075"/>
            <a:ext cx="13500" cy="50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g198023ba77a_0_120"/>
          <p:cNvSpPr txBox="1"/>
          <p:nvPr/>
        </p:nvSpPr>
        <p:spPr>
          <a:xfrm>
            <a:off x="7238425" y="4961425"/>
            <a:ext cx="4300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mode pengiriman mengalami keterlambatan, namun frekuensi terbanyak pada transportasi laut (ship).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0" name="Google Shape;180;g198023ba77a_0_120"/>
          <p:cNvPicPr preferRelativeResize="0"/>
          <p:nvPr/>
        </p:nvPicPr>
        <p:blipFill rotWithShape="1">
          <a:blip r:embed="rId3">
            <a:alphaModFix/>
          </a:blip>
          <a:srcRect l="20532" t="19669" r="48470" b="26543"/>
          <a:stretch/>
        </p:blipFill>
        <p:spPr>
          <a:xfrm>
            <a:off x="1877775" y="1403550"/>
            <a:ext cx="3224899" cy="314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98023ba77a_0_120"/>
          <p:cNvPicPr preferRelativeResize="0"/>
          <p:nvPr/>
        </p:nvPicPr>
        <p:blipFill rotWithShape="1">
          <a:blip r:embed="rId4">
            <a:alphaModFix/>
          </a:blip>
          <a:srcRect l="20406" t="21914" r="47688" b="29591"/>
          <a:stretch/>
        </p:blipFill>
        <p:spPr>
          <a:xfrm>
            <a:off x="7484025" y="1469575"/>
            <a:ext cx="3604248" cy="30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1041720" y="1306587"/>
            <a:ext cx="10533000" cy="1075388"/>
            <a:chOff x="1041720" y="1306587"/>
            <a:chExt cx="10533000" cy="1075388"/>
          </a:xfrm>
        </p:grpSpPr>
        <p:sp>
          <p:nvSpPr>
            <p:cNvPr id="189" name="Google Shape;189;p5"/>
            <p:cNvSpPr txBox="1"/>
            <p:nvPr/>
          </p:nvSpPr>
          <p:spPr>
            <a:xfrm>
              <a:off x="1041720" y="1306587"/>
              <a:ext cx="105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6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Dalam tahap ini kami mencoba 6 algoritma diantaranya 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1175071" y="1673975"/>
              <a:ext cx="3051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Logistics Regression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K-Nearest Neighbor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3765871" y="1673975"/>
              <a:ext cx="3051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Decision Tree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Random Forest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6051871" y="1673975"/>
              <a:ext cx="3051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Adaboost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Dosis"/>
                <a:buChar char="●"/>
              </a:pPr>
              <a:r>
                <a:rPr lang="en-US" sz="200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XGBoost</a:t>
              </a:r>
              <a:endPara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193" name="Google Shape;193;p5"/>
          <p:cNvSpPr txBox="1"/>
          <p:nvPr/>
        </p:nvSpPr>
        <p:spPr>
          <a:xfrm>
            <a:off x="1041720" y="2463187"/>
            <a:ext cx="10533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Berikut hasil dari modeling 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(fit model dengan </a:t>
            </a:r>
            <a:r>
              <a:rPr lang="en-US" sz="20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semua feature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graphicFrame>
        <p:nvGraphicFramePr>
          <p:cNvPr id="194" name="Google Shape;194;p5"/>
          <p:cNvGraphicFramePr/>
          <p:nvPr/>
        </p:nvGraphicFramePr>
        <p:xfrm>
          <a:off x="1297075" y="3509250"/>
          <a:ext cx="8780725" cy="3169680"/>
        </p:xfrm>
        <a:graphic>
          <a:graphicData uri="http://schemas.openxmlformats.org/drawingml/2006/table">
            <a:tbl>
              <a:tblPr>
                <a:noFill/>
                <a:tableStyleId>{08E64D86-D8A0-4C74-8C5A-816588BC5717}</a:tableStyleId>
              </a:tblPr>
              <a:tblGrid>
                <a:gridCol w="248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5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2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Fit Model</a:t>
                      </a:r>
                      <a:endParaRPr/>
                    </a:p>
                  </a:txBody>
                  <a:tcPr marL="91425" marR="91425" marT="91425" marB="91425"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Accuracy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Precision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F1-Score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L="91425" marR="91425" marT="91425" marB="91425"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k-Nearest Neighbor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8023ba77a_0_18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198023ba77a_0_18"/>
          <p:cNvSpPr txBox="1"/>
          <p:nvPr/>
        </p:nvSpPr>
        <p:spPr>
          <a:xfrm>
            <a:off x="919250" y="952775"/>
            <a:ext cx="1082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 startAt="2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(fit model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feature: warehouse, cost of product, prior purchases, weight, mode of shipment)</a:t>
            </a:r>
            <a:endParaRPr sz="1400" b="1" i="0" u="none" strike="noStrike" cap="none" dirty="0">
              <a:solidFill>
                <a:srgbClr val="000000"/>
              </a:solidFill>
            </a:endParaRPr>
          </a:p>
        </p:txBody>
      </p:sp>
      <p:graphicFrame>
        <p:nvGraphicFramePr>
          <p:cNvPr id="202" name="Google Shape;202;g198023ba77a_0_18"/>
          <p:cNvGraphicFramePr/>
          <p:nvPr>
            <p:extLst>
              <p:ext uri="{D42A27DB-BD31-4B8C-83A1-F6EECF244321}">
                <p14:modId xmlns:p14="http://schemas.microsoft.com/office/powerpoint/2010/main" val="2904548651"/>
              </p:ext>
            </p:extLst>
          </p:nvPr>
        </p:nvGraphicFramePr>
        <p:xfrm>
          <a:off x="1485900" y="1475025"/>
          <a:ext cx="9005175" cy="3169680"/>
        </p:xfrm>
        <a:graphic>
          <a:graphicData uri="http://schemas.openxmlformats.org/drawingml/2006/table">
            <a:tbl>
              <a:tblPr>
                <a:noFill/>
                <a:tableStyleId>{08E64D86-D8A0-4C74-8C5A-816588BC5717}</a:tableStyleId>
              </a:tblPr>
              <a:tblGrid>
                <a:gridCol w="31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Fit Model</a:t>
                      </a:r>
                      <a:endParaRPr/>
                    </a:p>
                  </a:txBody>
                  <a:tcPr marL="91425" marR="91425" marT="91425" marB="91425"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Accuracy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Precision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F1-Score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roc_auc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L="91425" marR="91425" marT="91425" marB="91425"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highlight>
                            <a:srgbClr val="00FF00"/>
                          </a:highlight>
                        </a:rPr>
                        <a:t>0.83</a:t>
                      </a:r>
                      <a:endParaRPr b="1" dirty="0"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k-Nearest Neighbor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0.94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3" name="Google Shape;203;g198023ba77a_0_18"/>
          <p:cNvSpPr txBox="1"/>
          <p:nvPr/>
        </p:nvSpPr>
        <p:spPr>
          <a:xfrm>
            <a:off x="754375" y="4860750"/>
            <a:ext cx="11149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Fokus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kami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terhadap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nilai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recall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ingin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mengurangi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hasil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prediksi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ontime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namun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aktualnya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terlambat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kami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fokus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kepada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feature </a:t>
            </a:r>
            <a:r>
              <a:rPr lang="en-US" sz="2000" b="1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tertentu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nilai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recall 83%.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Algoritma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Logistic Regression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nilai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recall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tertinggi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Selanjutnya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terhadap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train.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8023ba77a_0_0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Experiments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03CF9-5BCA-EC22-7DBB-AAFC9B680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" t="27831" r="39695" b="9515"/>
          <a:stretch/>
        </p:blipFill>
        <p:spPr>
          <a:xfrm>
            <a:off x="1041720" y="1323699"/>
            <a:ext cx="6668819" cy="4296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/>
          <p:nvPr/>
        </p:nvSpPr>
        <p:spPr>
          <a:xfrm>
            <a:off x="1041720" y="1367637"/>
            <a:ext cx="105330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Kesimpulan : </a:t>
            </a:r>
            <a:endParaRPr sz="20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 yang mengalami keterlambatan sekitar 59,67% hal ini akan berdampak terhadap penurunan customer retention dan revenue perusahaan.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model yang sudah dilakukan diharapkan dapat memprediksi kemungkinan pengiriman yang akan terlambat.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Sehingga dapat diberikan penambahan estimasi, karena ada faktor lainnya yang mungkin tidak sesuai dengan sistem.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1041720" y="696642"/>
            <a:ext cx="1037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Executive Summary &amp; Recommendation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1041720" y="4157887"/>
            <a:ext cx="105330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Rekomendasi</a:t>
            </a:r>
            <a:r>
              <a:rPr lang="en-US" sz="2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: </a:t>
            </a:r>
            <a:endParaRPr sz="2000" b="1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Adanya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pelacakan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real time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atas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posisi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barang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informasi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keberadaan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paket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Pemberian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waktu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estimasi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tambahan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potensi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terlambat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Supply Chain Management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dilakukan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audit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permasalahan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ID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terjadi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pada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awal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antara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2-4kg,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serta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mengatur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sistem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pergudangan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agar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efektif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/>
        </p:nvSpPr>
        <p:spPr>
          <a:xfrm>
            <a:off x="734775" y="1659100"/>
            <a:ext cx="11049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E-Commerce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tingkat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keterlambatan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59,7% pada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barang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elektronik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Menurut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Voxware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‘62%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berbelanja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kembali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terlambat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2-3x’. 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karena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terjadinya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keterlambatan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berpengaruh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terhadap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pendapatan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pimpinan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meminta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bagaimana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cara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mengatasi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keterlambatan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agar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pelanggan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belanja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kembali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pendapatan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Objective :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Dibuatkan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apakah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suatu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pesanan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/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berpotensi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terlambat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atau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Goals :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Menurut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CEO Stephan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T'sas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tingkat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tepat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waktu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optimal </a:t>
            </a:r>
            <a:r>
              <a:rPr lang="en-US" sz="2000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sebesar</a:t>
            </a: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75%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Metrics : On time delivery ratio, revenue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041720" y="567075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 l="22613" t="42662" r="27301" b="15869"/>
          <a:stretch/>
        </p:blipFill>
        <p:spPr>
          <a:xfrm>
            <a:off x="525225" y="1047513"/>
            <a:ext cx="6106426" cy="2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4">
            <a:alphaModFix/>
          </a:blip>
          <a:srcRect l="21675" t="18556" r="26815" b="39975"/>
          <a:stretch/>
        </p:blipFill>
        <p:spPr>
          <a:xfrm>
            <a:off x="525225" y="3891413"/>
            <a:ext cx="6106426" cy="28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 l="22435" t="27684" r="52492" b="30848"/>
          <a:stretch/>
        </p:blipFill>
        <p:spPr>
          <a:xfrm>
            <a:off x="6555450" y="1123725"/>
            <a:ext cx="3056626" cy="28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5">
            <a:alphaModFix/>
          </a:blip>
          <a:srcRect l="47099" t="27580" r="27677" b="30951"/>
          <a:stretch/>
        </p:blipFill>
        <p:spPr>
          <a:xfrm>
            <a:off x="6436200" y="3967625"/>
            <a:ext cx="3175877" cy="28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57aca5f4d_0_0"/>
          <p:cNvSpPr txBox="1"/>
          <p:nvPr/>
        </p:nvSpPr>
        <p:spPr>
          <a:xfrm>
            <a:off x="1041725" y="653047"/>
            <a:ext cx="1053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1957aca5f4d_0_0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g1957aca5f4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50" y="1088575"/>
            <a:ext cx="5659202" cy="544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cf82d40dce_0_37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cf82d40dce_0_37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f82d40dce_0_37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cf82d40dce_0_37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cf82d40dce_0_37"/>
          <p:cNvSpPr txBox="1"/>
          <p:nvPr/>
        </p:nvSpPr>
        <p:spPr>
          <a:xfrm>
            <a:off x="1041725" y="1359325"/>
            <a:ext cx="105330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Gambar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sebelumnya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menunjukkan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distribusi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antara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feature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target. Dari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visualisasi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tersebut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beberapa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insight yang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kita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bisa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ambil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antaranya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3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warehouse </a:t>
            </a:r>
            <a:r>
              <a:rPr lang="en-US" sz="23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lok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menunjukan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tingkat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tertinggi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adalah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F.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Semua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mode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pengiriman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tingkat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Pelanggan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perempuan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mendominasi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pembelian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Pemberian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rating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mempengaruhi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apakah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pesanan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terlambat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Banyak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produk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kepentingan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low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Tingkat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pengiriman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59,7 %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Pada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ID 3.000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pelanggan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pertama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sangat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dominan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terjadi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Pada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weight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berat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antara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2-4kg sangat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mengalami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Harga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barang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sekitar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200 USD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mengalami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9d762aea8f_0_0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9d762aea8f_0_0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9d762aea8f_0_0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g19d762aea8f_0_0"/>
          <p:cNvSpPr txBox="1"/>
          <p:nvPr/>
        </p:nvSpPr>
        <p:spPr>
          <a:xfrm>
            <a:off x="1136000" y="1214525"/>
            <a:ext cx="101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9d762aea8f_0_0"/>
          <p:cNvSpPr txBox="1"/>
          <p:nvPr/>
        </p:nvSpPr>
        <p:spPr>
          <a:xfrm>
            <a:off x="965525" y="1054525"/>
            <a:ext cx="10533000" cy="58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insight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tersebut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berikut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analisis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kolom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menarik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dipertanyakan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diantaranya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Kenapa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ID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Pelanggan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3.000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pertama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mengalami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kemungkinan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hal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terjadi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karena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perusahaan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memperhatikan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pelanggan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awalnya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Analisis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: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Kemungkinan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perusahaan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memperhatikan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loyalitas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pelanggan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faktor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internal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membuat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pelanggan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awal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menerima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barangnya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tepat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waktu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 startAt="2"/>
            </a:pP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Kenapa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berat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antara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2-4kg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mendominasi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keterlambatan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100%,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hal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mungkin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terjadi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karena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aturan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proses packing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barang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sesuai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ID" sz="23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Analisis</a:t>
            </a:r>
            <a:r>
              <a:rPr lang="en-ID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Hal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terjadi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karena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aturan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packing yang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kurang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sesuai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kekurangan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dokumen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dibutuhkan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mengingat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aturan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negara </a:t>
            </a:r>
            <a:r>
              <a:rPr lang="en-US" sz="2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berbeda-beda</a:t>
            </a:r>
            <a:r>
              <a:rPr lang="en-US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 kita cek apakah ada data yang kosong dan duplicate.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kosong, menggunakan df.isn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ull.</a:t>
            </a: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()sum. Dari hasil tersebut ditemukan bahwa tidak ada data yang  null. </a:t>
            </a: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5560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duplicate, menggunakan df.duplicate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().sum(). Dari hasil tersebut ditemukan bahwa tidak ada data yang duplicate.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Google Shape;121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f82d40dce_6_7"/>
          <p:cNvSpPr txBox="1"/>
          <p:nvPr/>
        </p:nvSpPr>
        <p:spPr>
          <a:xfrm>
            <a:off x="988350" y="1196321"/>
            <a:ext cx="10533000" cy="5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gcf82d40dce_6_7"/>
          <p:cNvPicPr preferRelativeResize="0"/>
          <p:nvPr/>
        </p:nvPicPr>
        <p:blipFill rotWithShape="1">
          <a:blip r:embed="rId3">
            <a:alphaModFix/>
          </a:blip>
          <a:srcRect l="21766" t="19048" r="51002" b="44383"/>
          <a:stretch/>
        </p:blipFill>
        <p:spPr>
          <a:xfrm>
            <a:off x="909425" y="1585237"/>
            <a:ext cx="4881874" cy="36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cf82d40dce_6_7"/>
          <p:cNvPicPr preferRelativeResize="0"/>
          <p:nvPr/>
        </p:nvPicPr>
        <p:blipFill rotWithShape="1">
          <a:blip r:embed="rId3">
            <a:alphaModFix/>
          </a:blip>
          <a:srcRect l="21763" t="57932" r="42969" b="17663"/>
          <a:stretch/>
        </p:blipFill>
        <p:spPr>
          <a:xfrm>
            <a:off x="6295150" y="1585225"/>
            <a:ext cx="5226202" cy="20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cf82d40dce_0_15" descr="A close up of a logo&#10;&#10;Description automatically generated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-96400" y="696650"/>
            <a:ext cx="12192000" cy="53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gcf82d40dce_0_15"/>
          <p:cNvSpPr txBox="1"/>
          <p:nvPr/>
        </p:nvSpPr>
        <p:spPr>
          <a:xfrm>
            <a:off x="1035850" y="696650"/>
            <a:ext cx="918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/>
            </a:pPr>
            <a:r>
              <a:rPr lang="en-US" sz="1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kolom Gender dan Product_importance kami menggunakan proses </a:t>
            </a: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label encoding</a:t>
            </a: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marR="0" lvl="0" indent="-3238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 startAt="2"/>
            </a:pPr>
            <a:r>
              <a:rPr lang="en-US" sz="1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</a:t>
            </a: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kolom</a:t>
            </a:r>
            <a:r>
              <a:rPr lang="en-US" sz="1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berikut, kami menggunakan One Hot Encoding, untuk melihat tingkatan antar data lebih representatif :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marR="0" lvl="1" indent="-3238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○"/>
            </a:pP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Warehouse_blok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marR="0" lvl="1" indent="-32385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Char char="○"/>
            </a:pPr>
            <a:r>
              <a:rPr lang="en-US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Mode_of_Shipment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9" name="Google Shape;139;gcf82d40dce_0_15"/>
          <p:cNvPicPr preferRelativeResize="0"/>
          <p:nvPr/>
        </p:nvPicPr>
        <p:blipFill rotWithShape="1">
          <a:blip r:embed="rId4">
            <a:alphaModFix/>
          </a:blip>
          <a:srcRect l="21876" t="25000" r="3790" b="43252"/>
          <a:stretch/>
        </p:blipFill>
        <p:spPr>
          <a:xfrm>
            <a:off x="1153800" y="1034150"/>
            <a:ext cx="9062352" cy="21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cf82d40dce_0_15"/>
          <p:cNvPicPr preferRelativeResize="0"/>
          <p:nvPr/>
        </p:nvPicPr>
        <p:blipFill rotWithShape="1">
          <a:blip r:embed="rId4">
            <a:alphaModFix/>
          </a:blip>
          <a:srcRect l="22097" t="56744" r="3575" b="25596"/>
          <a:stretch/>
        </p:blipFill>
        <p:spPr>
          <a:xfrm>
            <a:off x="1153800" y="4857750"/>
            <a:ext cx="9062352" cy="12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891</Words>
  <Application>Microsoft Office PowerPoint</Application>
  <PresentationFormat>Widescreen</PresentationFormat>
  <Paragraphs>202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Montserrat</vt:lpstr>
      <vt:lpstr>Dosis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Hendri</cp:lastModifiedBy>
  <cp:revision>5</cp:revision>
  <dcterms:created xsi:type="dcterms:W3CDTF">2020-04-28T06:06:52Z</dcterms:created>
  <dcterms:modified xsi:type="dcterms:W3CDTF">2022-11-29T12:41:27Z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